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9" r:id="rId3"/>
    <p:sldId id="292" r:id="rId4"/>
    <p:sldId id="293" r:id="rId5"/>
    <p:sldId id="290" r:id="rId6"/>
    <p:sldId id="288" r:id="rId7"/>
    <p:sldId id="258" r:id="rId8"/>
    <p:sldId id="257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59" r:id="rId24"/>
    <p:sldId id="275" r:id="rId25"/>
    <p:sldId id="274" r:id="rId26"/>
    <p:sldId id="276" r:id="rId27"/>
    <p:sldId id="277" r:id="rId28"/>
    <p:sldId id="280" r:id="rId29"/>
    <p:sldId id="278" r:id="rId30"/>
    <p:sldId id="283" r:id="rId31"/>
    <p:sldId id="281" r:id="rId32"/>
    <p:sldId id="282" r:id="rId33"/>
    <p:sldId id="284" r:id="rId34"/>
    <p:sldId id="285" r:id="rId35"/>
    <p:sldId id="286" r:id="rId36"/>
    <p:sldId id="279" r:id="rId37"/>
    <p:sldId id="28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073FC-BAC4-4AB7-8553-BA86ABE620D5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F0926-04EA-4D52-B100-4A85496408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2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쿠키런의</a:t>
            </a:r>
            <a:r>
              <a:rPr kumimoji="1" lang="ko-KR" altLang="en-US" dirty="0"/>
              <a:t> 모든 조합을 플레이 하기 위해 걸리는 시간은 </a:t>
            </a:r>
            <a:r>
              <a:rPr kumimoji="1" lang="en-US" altLang="ko-KR" dirty="0"/>
              <a:t>5040</a:t>
            </a:r>
            <a:r>
              <a:rPr kumimoji="1" lang="ko-KR" altLang="en-US" dirty="0"/>
              <a:t>일이지만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E8F75-1B1F-8E42-A59E-55D793FBBD8E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70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순식간에 한번에 게임을 할 수 있는 </a:t>
            </a:r>
            <a:r>
              <a:rPr kumimoji="1" lang="en-US" altLang="ko-KR" dirty="0"/>
              <a:t>AI</a:t>
            </a:r>
            <a:r>
              <a:rPr kumimoji="1" lang="ko-KR" altLang="en-US" dirty="0"/>
              <a:t>가 있다면 단 </a:t>
            </a:r>
            <a:r>
              <a:rPr kumimoji="1" lang="en-US" altLang="ko-KR" dirty="0"/>
              <a:t>14</a:t>
            </a:r>
            <a:r>
              <a:rPr kumimoji="1" lang="ko-KR" altLang="en-US" dirty="0"/>
              <a:t>일 만에 모든 조합을 플레이 할 수 있다는 계산을 할 수 있었습니다</a:t>
            </a:r>
            <a:r>
              <a:rPr kumimoji="1" lang="en-US" altLang="ko-KR" dirty="0"/>
              <a:t>. 360</a:t>
            </a:r>
            <a:r>
              <a:rPr kumimoji="1" lang="ko-KR" altLang="en-US" dirty="0"/>
              <a:t>배나 빠르게 플레이 할 수 </a:t>
            </a:r>
            <a:r>
              <a:rPr kumimoji="1" lang="ko-KR" altLang="en-US" dirty="0" err="1"/>
              <a:t>있는것이죠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E8F75-1B1F-8E42-A59E-55D793FBBD8E}" type="slidenum">
              <a:rPr kumimoji="1" lang="ko-KR" altLang="en-US" smtClean="0"/>
              <a:pPr/>
              <a:t>36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32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92425-61FF-426A-9CE5-15FA51379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D3B291-0D8B-44C4-B89B-A63DAC7AE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125A3-D4F3-464E-B023-A4C184348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F3BD59-5AC2-4206-8C4A-94FB749EB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F04CC6-E962-4324-B94B-A60918A6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83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D4F2D-CF87-454D-B633-61F7412D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5003C1-88BA-4AEC-81A6-74771B5AD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D38D01-6460-4529-A375-05A3044F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71FA3-9F5C-4B98-BB3B-9BC108361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2D0DE9-7712-4A5D-ABE0-C11D863F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6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D47A79-BFF0-4226-B7F0-A6BE5F421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C2ECFA-5031-493B-97C6-A87E7F346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603B6-ADE7-4408-8989-18181A6C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902AC-49CB-4BFA-86C9-9E3D57F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A783AF-2306-4676-9B44-55339DF1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9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791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83D40"/>
                </a:solidFill>
              </a:defRPr>
            </a:lvl1pPr>
          </a:lstStyle>
          <a:p>
            <a:fld id="{DFDEF882-731C-EC48-8EC6-2419A0FBDC8B}" type="datetimeFigureOut">
              <a:rPr kumimoji="1" lang="ko-KR" altLang="en-US" smtClean="0"/>
              <a:pPr/>
              <a:t>2017-06-10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83D40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83D40"/>
                </a:solidFill>
              </a:defRPr>
            </a:lvl1pPr>
          </a:lstStyle>
          <a:p>
            <a:fld id="{14831F51-5318-2047-98A2-4509E3B5CC2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7" name="직선 연결선[R] 6"/>
          <p:cNvCxnSpPr/>
          <p:nvPr userDrawn="1"/>
        </p:nvCxnSpPr>
        <p:spPr>
          <a:xfrm>
            <a:off x="334963" y="3654468"/>
            <a:ext cx="115220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364" y="368300"/>
            <a:ext cx="2537673" cy="3289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4962" y="259367"/>
            <a:ext cx="1243317" cy="525449"/>
          </a:xfrm>
          <a:prstGeom prst="rect">
            <a:avLst/>
          </a:prstGeom>
        </p:spPr>
      </p:pic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11160125" cy="89561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4400">
                <a:solidFill>
                  <a:srgbClr val="838F96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 hasCustomPrompt="1"/>
          </p:nvPr>
        </p:nvSpPr>
        <p:spPr>
          <a:xfrm>
            <a:off x="515938" y="1560513"/>
            <a:ext cx="11160125" cy="35852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0" i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defRPr>
            </a:lvl1pPr>
          </a:lstStyle>
          <a:p>
            <a:pPr lvl="0"/>
            <a:r>
              <a:rPr kumimoji="1" lang="ko-KR" altLang="en-US"/>
              <a:t>마스터 텍스타일을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824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5937" y="1844227"/>
            <a:ext cx="11160125" cy="2603489"/>
          </a:xfrm>
        </p:spPr>
        <p:txBody>
          <a:bodyPr anchor="ctr">
            <a:normAutofit/>
          </a:bodyPr>
          <a:lstStyle>
            <a:lvl1pPr algn="ctr">
              <a:defRPr sz="8800">
                <a:solidFill>
                  <a:srgbClr val="838F96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83D40"/>
                </a:solidFill>
              </a:defRPr>
            </a:lvl1pPr>
          </a:lstStyle>
          <a:p>
            <a:fld id="{DFDEF882-731C-EC48-8EC6-2419A0FBDC8B}" type="datetimeFigureOut">
              <a:rPr kumimoji="1" lang="ko-KR" altLang="en-US" smtClean="0"/>
              <a:pPr/>
              <a:t>2017-06-10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83D40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83D40"/>
                </a:solidFill>
              </a:defRPr>
            </a:lvl1pPr>
          </a:lstStyle>
          <a:p>
            <a:fld id="{14831F51-5318-2047-98A2-4509E3B5CC2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364" y="368300"/>
            <a:ext cx="2537673" cy="3289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4962" y="259367"/>
            <a:ext cx="1243317" cy="52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58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5938" y="457200"/>
            <a:ext cx="10995481" cy="895611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rgbClr val="838F96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EF882-731C-EC48-8EC6-2419A0FBDC8B}" type="datetimeFigureOut">
              <a:rPr kumimoji="1" lang="ko-KR" altLang="en-US" smtClean="0"/>
              <a:t>2017-06-10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1F51-5318-2047-98A2-4509E3B5CC2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13567" y="1640541"/>
            <a:ext cx="10997852" cy="446894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000"/>
            </a:lvl4pPr>
            <a:lvl5pPr>
              <a:lnSpc>
                <a:spcPct val="150000"/>
              </a:lnSpc>
              <a:defRPr sz="2000"/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9260552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3" pos="746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CC034-E315-4C20-8DD1-3DC8222B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F7D9E-9A4E-416C-9939-33B78042B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176A-C447-45A5-ABDB-88EA77EEE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54BC1-30B8-41BD-9E4C-63D6D8346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0E801A-CAFA-4EEE-8FED-D3EA285D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4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4A841-2E0C-4897-933A-81A15ED9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986CB5-1B9B-41E4-A833-742DF2C03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D0BFC7-8AE5-4302-B5DA-E85D592E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C0827-DA8E-48DD-8A04-F810A0234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F6E5F-7D68-4573-902F-5FFAA7DC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8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2EED9-B64B-4F94-AA8F-59D408B0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F607B-D8AA-442D-B41C-2B3F9A2C9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735D28-0606-4091-9AC1-1D6D80CEB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C7A112-748E-4088-8F23-A5FEEED1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FD464F-1742-45DB-BD0A-A51EEEA5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DB9C0-21F9-45D9-97D2-359D1154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69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D037C-A304-4292-BD3B-78D912575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A1F813-4D94-40D9-85AA-214B8085F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14AF13-838B-422E-A7CD-7542E20B5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8589DC-1FAF-4587-9DF7-F39F5BAAA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D4C086-7302-4C3B-8245-0722478D1A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7AA653-635B-4C4B-AC54-7C6E30C5F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E8DC29-7FCF-4E47-A6CE-421A5016B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B2AD6-5679-4C0F-B67F-BC913F92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3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27EF7-1D2E-476B-8BAD-BB78BFFF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118C7F-8674-4302-86A6-F32CB454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8AD99E-3334-40E0-8AC5-3108681A2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B06FE9-16F2-48BB-8B51-AB253A82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4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C0B935-27BC-4031-9E3C-EADA5192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BCE865-7E16-46CE-9E57-9DA9635A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856FE5-3620-4118-87AD-CA5EA82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194E3-0855-4F6B-9EF9-F12513213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41F6A5-4B33-456A-9EC7-088CBEAB5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172AA6-E3DD-43AC-8589-9CF2DB8B9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6DCA62-E357-4E5D-A3C1-8BFDABB3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BADD00-45E9-4688-BA5B-8618FE95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5CE5C0-9E12-4D67-A372-321A9321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1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346F0-28FC-415A-8D94-CB1F880DA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8465D5-E080-48D4-98BE-D61B70BE8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6892E1-3DF8-4829-BB75-D7A037DBB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22564-FA45-468C-AE57-7CBB659A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7033C-B0FA-4E82-A80B-0FBB5EA2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A1A6AA-8E76-451C-8A32-8578A9B6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91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6F3216-69DA-4F55-914B-5CBCA68B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A10E9B-3085-4C5C-875A-FBE68FC4B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0EBB86-4710-417B-A6B9-E9DB160A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06F11-9B6E-404F-A9D5-D510BFE803D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ECBEFD-5FAD-4066-BF1A-56450E8AD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EFC9F-1972-4C26-9352-DF839753A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975D-CBEC-41A0-994A-44B4081A82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7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hi.cs.waseda.ac.jp/~esimo/en/research/sketch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xXD6wJLJ6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31.tiff"/><Relationship Id="rId4" Type="http://schemas.openxmlformats.org/officeDocument/2006/relationships/image" Target="../media/image4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OC3huqHrss" TargetMode="External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D9C59-7B4B-4DE0-B2BC-4614159E8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유전자 알고리즘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9D1E38-F2B8-4E61-83BA-DEA338972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540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simplification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ko-KR">
                <a:hlinkClick r:id="rId2"/>
              </a:rPr>
              <a:t>http://hi.cs.waseda.ac.jp/~esimo/en/research/sketch/</a:t>
            </a:r>
            <a:endParaRPr lang="en-US" altLang="ko-KR"/>
          </a:p>
          <a:p>
            <a:pPr marL="0" lvl="0" indent="0" latinLnBrk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altLang="ko-KR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자료 </a:t>
            </a:r>
            <a:r>
              <a:rPr lang="ko-KR" altLang="en-US" dirty="0"/>
              <a:t>생성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mr-IN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Inverse dataset construction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- </a:t>
            </a:r>
            <a:r>
              <a:rPr lang="ko-KR" altLang="en-US" dirty="0"/>
              <a:t>완성된 스케치를 작가에게 주고 역으로 러프 스케치 그림</a:t>
            </a:r>
            <a:endParaRPr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851" y="3643151"/>
            <a:ext cx="7671910" cy="30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0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simplification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자료 생성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mr-IN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Data Augmentation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- </a:t>
            </a:r>
            <a:r>
              <a:rPr lang="ko-KR" altLang="en-US" dirty="0"/>
              <a:t>포토샵으로 러프 스케치 조작</a:t>
            </a:r>
            <a:endParaRPr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806700"/>
            <a:ext cx="72476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79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simplification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모형 구조</a:t>
            </a:r>
            <a:endParaRPr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320062"/>
            <a:ext cx="10083800" cy="39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99" y="1825625"/>
            <a:ext cx="5344202" cy="4351338"/>
          </a:xfrm>
        </p:spPr>
      </p:pic>
    </p:spTree>
    <p:extLst>
      <p:ext uri="{BB962C8B-B14F-4D97-AF65-F5344CB8AC3E}">
        <p14:creationId xmlns:p14="http://schemas.microsoft.com/office/powerpoint/2010/main" val="89431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소프트웨어와 비교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83" y="1825625"/>
            <a:ext cx="8345033" cy="4351338"/>
          </a:xfrm>
        </p:spPr>
      </p:pic>
    </p:spTree>
    <p:extLst>
      <p:ext uri="{BB962C8B-B14F-4D97-AF65-F5344CB8AC3E}">
        <p14:creationId xmlns:p14="http://schemas.microsoft.com/office/powerpoint/2010/main" val="18375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Colorization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3646"/>
            <a:ext cx="10515600" cy="2875295"/>
          </a:xfrm>
        </p:spPr>
      </p:pic>
    </p:spTree>
    <p:extLst>
      <p:ext uri="{BB962C8B-B14F-4D97-AF65-F5344CB8AC3E}">
        <p14:creationId xmlns:p14="http://schemas.microsoft.com/office/powerpoint/2010/main" val="281920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Colorization</a:t>
            </a:r>
            <a:endParaRPr lang="ko-KR" altLang="en-US" dirty="0"/>
          </a:p>
        </p:txBody>
      </p:sp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04" y="2272265"/>
            <a:ext cx="9259592" cy="3458058"/>
          </a:xfrm>
        </p:spPr>
      </p:pic>
    </p:spTree>
    <p:extLst>
      <p:ext uri="{BB962C8B-B14F-4D97-AF65-F5344CB8AC3E}">
        <p14:creationId xmlns:p14="http://schemas.microsoft.com/office/powerpoint/2010/main" val="436711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Colorization</a:t>
            </a:r>
            <a:endParaRPr lang="ko-KR" altLang="en-US" dirty="0"/>
          </a:p>
        </p:txBody>
      </p:sp>
      <p:pic>
        <p:nvPicPr>
          <p:cNvPr id="9" name="내용 개체 틀 8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78" y="2605686"/>
            <a:ext cx="8735644" cy="2791215"/>
          </a:xfrm>
        </p:spPr>
      </p:pic>
    </p:spTree>
    <p:extLst>
      <p:ext uri="{BB962C8B-B14F-4D97-AF65-F5344CB8AC3E}">
        <p14:creationId xmlns:p14="http://schemas.microsoft.com/office/powerpoint/2010/main" val="127415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F9B63-77E5-4775-A30F-4AEE2B02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[SNS]</a:t>
            </a:r>
            <a:r>
              <a:rPr lang="ko-KR" altLang="en-US" dirty="0"/>
              <a:t> </a:t>
            </a:r>
            <a:r>
              <a:rPr lang="en-US" altLang="ko-KR" dirty="0"/>
              <a:t>Ditto Labs &amp; Netra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743117-1699-439D-BF22-E8A1E5DC5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91" y="2529587"/>
            <a:ext cx="6523218" cy="3933908"/>
          </a:xfrm>
          <a:prstGeom prst="rect">
            <a:avLst/>
          </a:prstGeom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8971"/>
          </a:xfrm>
        </p:spPr>
        <p:txBody>
          <a:bodyPr/>
          <a:lstStyle/>
          <a:p>
            <a:r>
              <a:rPr lang="ko-KR" altLang="en-US" dirty="0"/>
              <a:t>소셜 미디어에 올라온 사진에서 브랜드 인식</a:t>
            </a:r>
          </a:p>
        </p:txBody>
      </p:sp>
    </p:spTree>
    <p:extLst>
      <p:ext uri="{BB962C8B-B14F-4D97-AF65-F5344CB8AC3E}">
        <p14:creationId xmlns:p14="http://schemas.microsoft.com/office/powerpoint/2010/main" val="121043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지리정보</a:t>
            </a:r>
            <a:r>
              <a:rPr lang="en-US" altLang="ko-KR" dirty="0"/>
              <a:t>]</a:t>
            </a:r>
            <a:r>
              <a:rPr lang="ko-KR" altLang="en-US" dirty="0"/>
              <a:t> 위성 사진 </a:t>
            </a:r>
            <a:r>
              <a:rPr lang="en-US" altLang="ko-KR" dirty="0"/>
              <a:t>segmentation</a:t>
            </a:r>
            <a:r>
              <a:rPr lang="ko-KR" altLang="en-US" dirty="0"/>
              <a:t> </a:t>
            </a:r>
          </a:p>
        </p:txBody>
      </p:sp>
      <p:pic>
        <p:nvPicPr>
          <p:cNvPr id="4" name="Picture 2" descr="https://deepsense.io/wp-content/uploads/2017/04/sample_image_from_the_training_set.jpg">
            <a:extLst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13" y="2678830"/>
            <a:ext cx="8364017" cy="355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위성 사진의 물체를 구별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29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D61A8-D605-4C25-8E21-5520EABB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유전자 알고리즘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8D8D88-08DA-4C2D-8B04-9FB4A53C3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Genetic Algorithm</a:t>
            </a:r>
          </a:p>
          <a:p>
            <a:endParaRPr lang="en-US" altLang="ko-KR"/>
          </a:p>
          <a:p>
            <a:r>
              <a:rPr lang="ko-KR" altLang="en-US"/>
              <a:t>진화의 과정을 모방하는 방법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2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지리정보</a:t>
            </a:r>
            <a:r>
              <a:rPr lang="en-US" altLang="ko-KR" dirty="0"/>
              <a:t>]</a:t>
            </a:r>
            <a:r>
              <a:rPr lang="ko-KR" altLang="en-US" dirty="0"/>
              <a:t> 멸종 </a:t>
            </a:r>
            <a:r>
              <a:rPr lang="ko-KR" altLang="en-US" dirty="0" err="1"/>
              <a:t>위기종</a:t>
            </a:r>
            <a:r>
              <a:rPr lang="ko-KR" altLang="en-US" dirty="0"/>
              <a:t> 탐지</a:t>
            </a:r>
          </a:p>
        </p:txBody>
      </p:sp>
      <p:pic>
        <p:nvPicPr>
          <p:cNvPr id="4" name="내용 개체 틀 3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902962" y="-381629"/>
            <a:ext cx="4689607" cy="90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97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게임</a:t>
            </a:r>
            <a:r>
              <a:rPr lang="en-US" altLang="ko-KR" dirty="0"/>
              <a:t>]</a:t>
            </a:r>
            <a:r>
              <a:rPr lang="ko-KR" altLang="en-US" dirty="0"/>
              <a:t> 맵 생성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836" y="2691164"/>
            <a:ext cx="4582164" cy="35533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126" y="2859440"/>
            <a:ext cx="3658111" cy="3067478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넥슨 내부 연구 사례</a:t>
            </a:r>
          </a:p>
        </p:txBody>
      </p:sp>
    </p:spTree>
    <p:extLst>
      <p:ext uri="{BB962C8B-B14F-4D97-AF65-F5344CB8AC3E}">
        <p14:creationId xmlns:p14="http://schemas.microsoft.com/office/powerpoint/2010/main" val="2305416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CFE3B04-28E9-41E9-AEDF-B908665A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강화학습 사례 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694C48-CA80-4917-893B-F4594F844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4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1F801-CB7A-4A76-91AC-255CABEE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구글 데이터 센터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0B9E7-CF25-4BC2-A55D-7704000C0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구글 검색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G</a:t>
            </a:r>
            <a:r>
              <a:rPr lang="ko-KR" altLang="en-US"/>
              <a:t>메일 등 서비스를 제공하는 서버 집적 시설</a:t>
            </a:r>
            <a:endParaRPr lang="en-US" altLang="ko-KR"/>
          </a:p>
          <a:p>
            <a:r>
              <a:rPr lang="en-US" altLang="ko-KR"/>
              <a:t>250</a:t>
            </a:r>
            <a:r>
              <a:rPr lang="ko-KR" altLang="en-US"/>
              <a:t>만대 이상 보유하고 있는 것으로 추정</a:t>
            </a:r>
            <a:r>
              <a:rPr lang="en-US" altLang="ko-KR"/>
              <a:t>(Gartner)</a:t>
            </a:r>
          </a:p>
          <a:p>
            <a:r>
              <a:rPr lang="ko-KR" altLang="en-US"/>
              <a:t>에너지 절감이 중요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A5BE14-FE9F-470C-A8A4-B517E86B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3527440"/>
            <a:ext cx="44767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74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FD946-30C3-40AE-AEE2-D0722C8E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구글 데이터 센터</a:t>
            </a:r>
          </a:p>
        </p:txBody>
      </p:sp>
      <p:pic>
        <p:nvPicPr>
          <p:cNvPr id="5" name="내용 개체 틀 4" descr="화면 캡처">
            <a:extLst>
              <a:ext uri="{FF2B5EF4-FFF2-40B4-BE49-F238E27FC236}">
                <a16:creationId xmlns:a16="http://schemas.microsoft.com/office/drawing/2014/main" id="{644E90C1-ED55-49FD-BDB7-8070CA5E5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21" y="1825625"/>
            <a:ext cx="7137157" cy="4351338"/>
          </a:xfrm>
        </p:spPr>
      </p:pic>
    </p:spTree>
    <p:extLst>
      <p:ext uri="{BB962C8B-B14F-4D97-AF65-F5344CB8AC3E}">
        <p14:creationId xmlns:p14="http://schemas.microsoft.com/office/powerpoint/2010/main" val="1974168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D4E51-8291-4C13-B5B2-DD2C6632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구글 데이터 센터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21D83-BB0C-4BEE-9F03-D620B5FCE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서버 냉각 문제의 어려움</a:t>
            </a:r>
            <a:endParaRPr lang="en-US" altLang="ko-KR"/>
          </a:p>
          <a:p>
            <a:pPr lvl="1"/>
            <a:r>
              <a:rPr lang="ko-KR" altLang="en-US"/>
              <a:t>장비에서 발생하는 열의 불규칙성</a:t>
            </a:r>
            <a:endParaRPr lang="en-US" altLang="ko-KR"/>
          </a:p>
          <a:p>
            <a:pPr lvl="1"/>
            <a:r>
              <a:rPr lang="ko-KR" altLang="en-US"/>
              <a:t>날씨 등 외부환경의 변화</a:t>
            </a:r>
            <a:endParaRPr lang="en-US" altLang="ko-KR"/>
          </a:p>
          <a:p>
            <a:pPr lvl="1"/>
            <a:r>
              <a:rPr lang="ko-KR" altLang="en-US"/>
              <a:t>데이터 센터 시설 간 구조와 형태의 차이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구글 딥마인드</a:t>
            </a:r>
            <a:endParaRPr lang="en-US" altLang="ko-KR"/>
          </a:p>
          <a:p>
            <a:pPr lvl="1"/>
            <a:r>
              <a:rPr lang="ko-KR" altLang="en-US"/>
              <a:t>수천개의 센서를 설치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/>
              <a:t> 온도</a:t>
            </a:r>
            <a:r>
              <a:rPr lang="en-US" altLang="ko-KR"/>
              <a:t>,</a:t>
            </a:r>
            <a:r>
              <a:rPr lang="ko-KR" altLang="en-US"/>
              <a:t> 전력</a:t>
            </a:r>
            <a:r>
              <a:rPr lang="en-US" altLang="ko-KR"/>
              <a:t>,</a:t>
            </a:r>
            <a:r>
              <a:rPr lang="ko-KR" altLang="en-US"/>
              <a:t> 펌프 속도 등 측정</a:t>
            </a:r>
            <a:endParaRPr lang="en-US" altLang="ko-KR"/>
          </a:p>
          <a:p>
            <a:pPr lvl="1"/>
            <a:r>
              <a:rPr lang="ko-KR" altLang="en-US"/>
              <a:t>딥러닝과 강화학습을 통해 냉각의 에너지 효율 높이는 방법 연구</a:t>
            </a:r>
            <a:endParaRPr lang="en-US" altLang="ko-KR"/>
          </a:p>
          <a:p>
            <a:pPr lvl="1"/>
            <a:r>
              <a:rPr lang="ko-KR" altLang="en-US"/>
              <a:t>냉각에서 </a:t>
            </a:r>
            <a:r>
              <a:rPr lang="en-US" altLang="ko-KR"/>
              <a:t>40%,</a:t>
            </a:r>
            <a:r>
              <a:rPr lang="ko-KR" altLang="en-US"/>
              <a:t> 전체 에너지 소비에서는 </a:t>
            </a:r>
            <a:r>
              <a:rPr lang="en-US" altLang="ko-KR"/>
              <a:t>15%</a:t>
            </a:r>
            <a:r>
              <a:rPr lang="ko-KR" altLang="en-US"/>
              <a:t> 절감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39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FA9EC-1E3F-445D-A3F8-2C999FCC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구글 데이터 센터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9A3102-5753-41A1-8E9F-35FC892BE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36" y="1825625"/>
            <a:ext cx="10360328" cy="4351338"/>
          </a:xfrm>
        </p:spPr>
      </p:pic>
    </p:spTree>
    <p:extLst>
      <p:ext uri="{BB962C8B-B14F-4D97-AF65-F5344CB8AC3E}">
        <p14:creationId xmlns:p14="http://schemas.microsoft.com/office/powerpoint/2010/main" val="999668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76B9C-2A6D-438C-BD1B-2AAE4030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개발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52443C-8797-4F56-94FA-CE4A754A6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from “</a:t>
            </a:r>
            <a:r>
              <a:rPr lang="ko-KR" altLang="en-US"/>
              <a:t>딥러닝과 강화 학습으로 나보다 잘하는 쿠키런 </a:t>
            </a:r>
            <a:r>
              <a:rPr lang="en-US" altLang="ko-KR"/>
              <a:t>AI </a:t>
            </a:r>
            <a:r>
              <a:rPr lang="ko-KR" altLang="en-US"/>
              <a:t>구현하기</a:t>
            </a:r>
            <a:r>
              <a:rPr lang="en-US" altLang="ko-KR"/>
              <a:t>”(</a:t>
            </a:r>
            <a:r>
              <a:rPr lang="ko-KR" altLang="en-US"/>
              <a:t>김태훈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2016, DEVIEW)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681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414EC-3A7F-4C2C-A822-9AC3111C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0EAC33-8257-4746-87C7-F99C9C856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E12DA58-99F3-4E4D-918B-A9B2EEC1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96" y="785551"/>
            <a:ext cx="9261067" cy="55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47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396" y="1867394"/>
            <a:ext cx="998844" cy="759537"/>
          </a:xfrm>
          <a:prstGeom prst="rect">
            <a:avLst/>
          </a:prstGeom>
        </p:spPr>
      </p:pic>
      <p:pic>
        <p:nvPicPr>
          <p:cNvPr id="17" name="그림 22"/>
          <p:cNvPicPr>
            <a:picLocks noChangeAspect="1"/>
          </p:cNvPicPr>
          <p:nvPr/>
        </p:nvPicPr>
        <p:blipFill rotWithShape="1">
          <a:blip r:embed="rId4"/>
          <a:srcRect l="10002" t="10224" r="9740"/>
          <a:stretch/>
        </p:blipFill>
        <p:spPr>
          <a:xfrm>
            <a:off x="1466108" y="770423"/>
            <a:ext cx="847295" cy="947790"/>
          </a:xfrm>
          <a:prstGeom prst="rect">
            <a:avLst/>
          </a:prstGeom>
        </p:spPr>
      </p:pic>
      <p:pic>
        <p:nvPicPr>
          <p:cNvPr id="22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873" y="2760254"/>
            <a:ext cx="921891" cy="921891"/>
          </a:xfrm>
          <a:prstGeom prst="rect">
            <a:avLst/>
          </a:prstGeom>
        </p:spPr>
      </p:pic>
      <p:pic>
        <p:nvPicPr>
          <p:cNvPr id="3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045" y="3815468"/>
            <a:ext cx="1685426" cy="1007381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4050781" y="859598"/>
            <a:ext cx="36583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쿠키 </a:t>
            </a:r>
            <a:r>
              <a:rPr lang="en-US" altLang="ko-KR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30</a:t>
            </a:r>
            <a:r>
              <a:rPr lang="ko-KR" altLang="en-US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개 </a:t>
            </a:r>
            <a:r>
              <a:rPr lang="en-US" altLang="ko-KR" sz="1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(</a:t>
            </a:r>
            <a:r>
              <a:rPr lang="ko-KR" altLang="en-US" sz="1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평균 </a:t>
            </a:r>
            <a:r>
              <a:rPr lang="en-US" altLang="ko-KR" sz="1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8</a:t>
            </a:r>
            <a:r>
              <a:rPr lang="ko-KR" altLang="en-US" sz="1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레벨</a:t>
            </a:r>
            <a:r>
              <a:rPr lang="en-US" altLang="ko-KR" sz="1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)</a:t>
            </a:r>
            <a:endParaRPr lang="ko-KR" altLang="en-US" sz="4400" dirty="0">
              <a:solidFill>
                <a:srgbClr val="383D40"/>
              </a:solidFill>
              <a:latin typeface="SeoulNamsan B" charset="-127"/>
              <a:ea typeface="SeoulNamsan B" charset="-127"/>
              <a:cs typeface="SeoulNamsan B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48563" y="1848576"/>
            <a:ext cx="19511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펫 </a:t>
            </a:r>
            <a:r>
              <a:rPr lang="en-US" altLang="ko-KR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30</a:t>
            </a:r>
            <a:r>
              <a:rPr lang="ko-KR" altLang="en-US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174212" y="2836480"/>
            <a:ext cx="34115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보물 </a:t>
            </a:r>
            <a:r>
              <a:rPr lang="en-US" altLang="ko-KR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9</a:t>
            </a:r>
            <a:r>
              <a:rPr lang="ko-KR" altLang="en-US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개 </a:t>
            </a:r>
            <a:r>
              <a:rPr lang="en-US" altLang="ko-KR" sz="1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(2</a:t>
            </a:r>
            <a:r>
              <a:rPr lang="ko-KR" altLang="en-US" sz="1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개씩 장착</a:t>
            </a:r>
            <a:r>
              <a:rPr lang="en-US" altLang="ko-KR" sz="1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)</a:t>
            </a:r>
            <a:endParaRPr lang="ko-KR" altLang="en-US" sz="1400" dirty="0">
              <a:solidFill>
                <a:srgbClr val="838F96"/>
              </a:solidFill>
              <a:latin typeface="SeoulNamsan B" charset="-127"/>
              <a:ea typeface="SeoulNamsan B" charset="-127"/>
              <a:cs typeface="SeoulNamsan B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489626" y="3938937"/>
            <a:ext cx="16690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맵 </a:t>
            </a:r>
            <a:r>
              <a:rPr lang="en-US" altLang="ko-KR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7</a:t>
            </a:r>
            <a:r>
              <a:rPr lang="ko-KR" altLang="en-US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개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409201" y="5031794"/>
            <a:ext cx="38298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평균 플레이 </a:t>
            </a:r>
            <a:r>
              <a:rPr lang="en-US" altLang="ko-KR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4</a:t>
            </a:r>
            <a:r>
              <a:rPr lang="ko-KR" altLang="en-US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분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773" y="5140469"/>
            <a:ext cx="552090" cy="552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8425175" y="2459796"/>
                <a:ext cx="28897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383D40"/>
                        </a:solidFill>
                        <a:latin typeface="Cambria Math" charset="0"/>
                        <a:ea typeface="SeoulNamsan B" charset="-127"/>
                        <a:cs typeface="SeoulNamsan B" charset="-127"/>
                      </a:rPr>
                      <m:t>30×8×30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rgbClr val="383D40"/>
                            </a:solidFill>
                            <a:latin typeface="Cambria Math" panose="02040503050406030204" pitchFamily="18" charset="0"/>
                            <a:ea typeface="SeoulNamsan B" charset="-127"/>
                            <a:cs typeface="SeoulNamsan B" charset="-127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rgbClr val="383D40"/>
                            </a:solidFill>
                            <a:latin typeface="Cambria Math" charset="0"/>
                            <a:ea typeface="SeoulNamsan B" charset="-127"/>
                            <a:cs typeface="SeoulNamsan B" charset="-127"/>
                          </a:rPr>
                          <m:t>×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rgbClr val="383D40"/>
                            </a:solidFill>
                            <a:latin typeface="Cambria Math" charset="0"/>
                            <a:ea typeface="SeoulNamsan B" charset="-127"/>
                            <a:cs typeface="SeoulNamsan B" charset="-127"/>
                          </a:rPr>
                          <m:t>9</m:t>
                        </m:r>
                      </m:sub>
                    </m:sSub>
                    <m:sSub>
                      <m:sSubPr>
                        <m:ctrlPr>
                          <a:rPr lang="en-US" altLang="ko-KR" i="1" dirty="0">
                            <a:solidFill>
                              <a:srgbClr val="383D40"/>
                            </a:solidFill>
                            <a:latin typeface="Cambria Math" panose="02040503050406030204" pitchFamily="18" charset="0"/>
                            <a:ea typeface="SeoulNamsan B" charset="-127"/>
                            <a:cs typeface="SeoulNamsan B" charset="-127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rgbClr val="383D40"/>
                            </a:solidFill>
                            <a:latin typeface="Cambria Math" charset="0"/>
                            <a:ea typeface="SeoulNamsan B" charset="-127"/>
                            <a:cs typeface="SeoulNamsan B" charset="-127"/>
                          </a:rPr>
                          <m:t>𝐶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rgbClr val="383D40"/>
                            </a:solidFill>
                            <a:latin typeface="Cambria Math" charset="0"/>
                            <a:ea typeface="SeoulNamsan B" charset="-127"/>
                            <a:cs typeface="SeoulNamsan B" charset="-127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solidFill>
                          <a:srgbClr val="383D40"/>
                        </a:solidFill>
                        <a:latin typeface="Cambria Math" charset="0"/>
                        <a:ea typeface="SeoulNamsan B" charset="-127"/>
                        <a:cs typeface="SeoulNamsan B" charset="-127"/>
                      </a:rPr>
                      <m:t>×7×4</m:t>
                    </m:r>
                  </m:oMath>
                </a14:m>
                <a:r>
                  <a:rPr lang="en-US" altLang="ko-KR" dirty="0">
                    <a:solidFill>
                      <a:srgbClr val="383D40"/>
                    </a:solidFill>
                    <a:latin typeface="SeoulNamsan B" charset="-127"/>
                    <a:ea typeface="SeoulNamsan B" charset="-127"/>
                    <a:cs typeface="SeoulNamsan B" charset="-127"/>
                  </a:rPr>
                  <a:t>=</a:t>
                </a:r>
                <a:endParaRPr lang="ko-KR" altLang="en-US" dirty="0">
                  <a:solidFill>
                    <a:srgbClr val="383D40"/>
                  </a:solidFill>
                  <a:latin typeface="SeoulNamsan B" charset="-127"/>
                  <a:ea typeface="SeoulNamsan B" charset="-127"/>
                  <a:cs typeface="SeoulNamsan B" charset="-127"/>
                </a:endParaRPr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175" y="2459796"/>
                <a:ext cx="2889702" cy="369332"/>
              </a:xfrm>
              <a:prstGeom prst="rect">
                <a:avLst/>
              </a:prstGeom>
              <a:blipFill>
                <a:blip r:embed="rId8"/>
                <a:stretch>
                  <a:fillRect t="-8333" r="-147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직사각형 65"/>
          <p:cNvSpPr/>
          <p:nvPr/>
        </p:nvSpPr>
        <p:spPr>
          <a:xfrm>
            <a:off x="8161867" y="2886066"/>
            <a:ext cx="34163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dirty="0">
                <a:solidFill>
                  <a:srgbClr val="C00000"/>
                </a:solidFill>
                <a:latin typeface="SeoulNamsan B" charset="-127"/>
                <a:ea typeface="SeoulNamsan B" charset="-127"/>
                <a:cs typeface="SeoulNamsan B" charset="-127"/>
              </a:rPr>
              <a:t>5,04</a:t>
            </a:r>
            <a:r>
              <a:rPr lang="is-IS" altLang="ko-KR" sz="8000" dirty="0">
                <a:solidFill>
                  <a:srgbClr val="C00000"/>
                </a:solidFill>
                <a:latin typeface="SeoulNamsan B" charset="-127"/>
                <a:ea typeface="SeoulNamsan B" charset="-127"/>
                <a:cs typeface="SeoulNamsan B" charset="-127"/>
              </a:rPr>
              <a:t>0</a:t>
            </a:r>
            <a:r>
              <a:rPr lang="ko-KR" altLang="en-US" sz="8000" dirty="0">
                <a:solidFill>
                  <a:srgbClr val="C00000"/>
                </a:solidFill>
                <a:latin typeface="SeoulNamsan B" charset="-127"/>
                <a:ea typeface="SeoulNamsan B" charset="-127"/>
                <a:cs typeface="SeoulNamsan B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4668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63" grpId="0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1A99A-7B49-4FFD-8518-D1D56A79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유전자 알고리즘의 절차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7ECCF-C2EE-4783-8514-9ADC08051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/>
              <a:t>정책을 유전자 형태로 표현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여러 번 시도하여 결과</a:t>
            </a:r>
            <a:r>
              <a:rPr lang="en-US" altLang="ko-KR"/>
              <a:t>(return)</a:t>
            </a:r>
            <a:r>
              <a:rPr lang="ko-KR" altLang="en-US"/>
              <a:t>가 좋은 정책을 선택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결과가 좋은 정책에 돌연변이를 추가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3707126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/>
          <p:cNvGrpSpPr/>
          <p:nvPr/>
        </p:nvGrpSpPr>
        <p:grpSpPr>
          <a:xfrm>
            <a:off x="3263137" y="1886177"/>
            <a:ext cx="2991876" cy="2750367"/>
            <a:chOff x="4864608" y="2258291"/>
            <a:chExt cx="2290291" cy="2105415"/>
          </a:xfrm>
        </p:grpSpPr>
        <p:sp>
          <p:nvSpPr>
            <p:cNvPr id="85" name="타원 84"/>
            <p:cNvSpPr/>
            <p:nvPr/>
          </p:nvSpPr>
          <p:spPr>
            <a:xfrm>
              <a:off x="5016769" y="27255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5016768" y="330870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5022994" y="3891851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5656204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5656206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5656205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5662431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6301867" y="41722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6301869" y="24227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6301868" y="300594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6308094" y="3589096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6944869" y="27192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05" name="타원 104"/>
            <p:cNvSpPr/>
            <p:nvPr/>
          </p:nvSpPr>
          <p:spPr>
            <a:xfrm>
              <a:off x="6944868" y="330240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6951094" y="3885553"/>
              <a:ext cx="45719" cy="45719"/>
            </a:xfrm>
            <a:prstGeom prst="ellipse">
              <a:avLst/>
            </a:prstGeom>
            <a:solidFill>
              <a:srgbClr val="F49E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grpSp>
          <p:nvGrpSpPr>
            <p:cNvPr id="107" name="그룹 106"/>
            <p:cNvGrpSpPr/>
            <p:nvPr/>
          </p:nvGrpSpPr>
          <p:grpSpPr>
            <a:xfrm>
              <a:off x="5062487" y="2461820"/>
              <a:ext cx="600414" cy="1717121"/>
              <a:chOff x="5062487" y="2461820"/>
              <a:chExt cx="600414" cy="1717121"/>
            </a:xfrm>
          </p:grpSpPr>
          <p:cxnSp>
            <p:nvCxnSpPr>
              <p:cNvPr id="152" name="직선 연결선[R] 65"/>
              <p:cNvCxnSpPr/>
              <p:nvPr/>
            </p:nvCxnSpPr>
            <p:spPr>
              <a:xfrm>
                <a:off x="5062488" y="2748411"/>
                <a:ext cx="593717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[R] 66"/>
              <p:cNvCxnSpPr/>
              <p:nvPr/>
            </p:nvCxnSpPr>
            <p:spPr>
              <a:xfrm>
                <a:off x="5062488" y="2748411"/>
                <a:ext cx="599943" cy="86354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[R] 67"/>
              <p:cNvCxnSpPr/>
              <p:nvPr/>
            </p:nvCxnSpPr>
            <p:spPr>
              <a:xfrm>
                <a:off x="5062488" y="2748411"/>
                <a:ext cx="600411" cy="14305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[R] 68"/>
              <p:cNvCxnSpPr/>
              <p:nvPr/>
            </p:nvCxnSpPr>
            <p:spPr>
              <a:xfrm flipV="1">
                <a:off x="5062488" y="2461820"/>
                <a:ext cx="600413" cy="2865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[R] 69"/>
              <p:cNvCxnSpPr/>
              <p:nvPr/>
            </p:nvCxnSpPr>
            <p:spPr>
              <a:xfrm flipV="1">
                <a:off x="5062487" y="2461820"/>
                <a:ext cx="600414" cy="86974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70"/>
              <p:cNvCxnSpPr/>
              <p:nvPr/>
            </p:nvCxnSpPr>
            <p:spPr>
              <a:xfrm flipV="1">
                <a:off x="5062487" y="302880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71"/>
              <p:cNvCxnSpPr/>
              <p:nvPr/>
            </p:nvCxnSpPr>
            <p:spPr>
              <a:xfrm>
                <a:off x="5062487" y="3331561"/>
                <a:ext cx="599944" cy="28039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72"/>
              <p:cNvCxnSpPr/>
              <p:nvPr/>
            </p:nvCxnSpPr>
            <p:spPr>
              <a:xfrm>
                <a:off x="5068713" y="3914711"/>
                <a:ext cx="594186" cy="26423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73"/>
              <p:cNvCxnSpPr/>
              <p:nvPr/>
            </p:nvCxnSpPr>
            <p:spPr>
              <a:xfrm flipV="1">
                <a:off x="5068713" y="3611956"/>
                <a:ext cx="593718" cy="30275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74"/>
              <p:cNvCxnSpPr/>
              <p:nvPr/>
            </p:nvCxnSpPr>
            <p:spPr>
              <a:xfrm flipV="1">
                <a:off x="5068713" y="3028806"/>
                <a:ext cx="587492" cy="88590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75"/>
              <p:cNvCxnSpPr/>
              <p:nvPr/>
            </p:nvCxnSpPr>
            <p:spPr>
              <a:xfrm flipV="1">
                <a:off x="5068713" y="2461820"/>
                <a:ext cx="594188" cy="145289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76"/>
              <p:cNvCxnSpPr/>
              <p:nvPr/>
            </p:nvCxnSpPr>
            <p:spPr>
              <a:xfrm>
                <a:off x="5062487" y="3331561"/>
                <a:ext cx="600412" cy="84738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그룹 107"/>
            <p:cNvGrpSpPr/>
            <p:nvPr/>
          </p:nvGrpSpPr>
          <p:grpSpPr>
            <a:xfrm>
              <a:off x="5695228" y="2445656"/>
              <a:ext cx="613336" cy="1749450"/>
              <a:chOff x="5695228" y="2445656"/>
              <a:chExt cx="613336" cy="1749450"/>
            </a:xfrm>
          </p:grpSpPr>
          <p:cxnSp>
            <p:nvCxnSpPr>
              <p:cNvPr id="136" name="직선 연결선[R] 49"/>
              <p:cNvCxnSpPr/>
              <p:nvPr/>
            </p:nvCxnSpPr>
            <p:spPr>
              <a:xfrm>
                <a:off x="5701925" y="24456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[R] 50"/>
              <p:cNvCxnSpPr/>
              <p:nvPr/>
            </p:nvCxnSpPr>
            <p:spPr>
              <a:xfrm>
                <a:off x="5695230" y="2461820"/>
                <a:ext cx="606638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[R] 51"/>
              <p:cNvCxnSpPr/>
              <p:nvPr/>
            </p:nvCxnSpPr>
            <p:spPr>
              <a:xfrm>
                <a:off x="5695230" y="2461820"/>
                <a:ext cx="61286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[R] 52"/>
              <p:cNvCxnSpPr/>
              <p:nvPr/>
            </p:nvCxnSpPr>
            <p:spPr>
              <a:xfrm>
                <a:off x="5695230" y="2461820"/>
                <a:ext cx="613332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[R] 53"/>
              <p:cNvCxnSpPr/>
              <p:nvPr/>
            </p:nvCxnSpPr>
            <p:spPr>
              <a:xfrm flipV="1">
                <a:off x="5701924" y="2461820"/>
                <a:ext cx="606640" cy="56698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[R] 54"/>
              <p:cNvCxnSpPr/>
              <p:nvPr/>
            </p:nvCxnSpPr>
            <p:spPr>
              <a:xfrm>
                <a:off x="5701924" y="30288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[R] 55"/>
              <p:cNvCxnSpPr/>
              <p:nvPr/>
            </p:nvCxnSpPr>
            <p:spPr>
              <a:xfrm>
                <a:off x="5701924" y="3028806"/>
                <a:ext cx="606170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[R] 56"/>
              <p:cNvCxnSpPr/>
              <p:nvPr/>
            </p:nvCxnSpPr>
            <p:spPr>
              <a:xfrm>
                <a:off x="5701924" y="3028806"/>
                <a:ext cx="606638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[R] 57"/>
              <p:cNvCxnSpPr/>
              <p:nvPr/>
            </p:nvCxnSpPr>
            <p:spPr>
              <a:xfrm flipV="1">
                <a:off x="5708150" y="2461820"/>
                <a:ext cx="600414" cy="1150136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[R] 58"/>
              <p:cNvCxnSpPr/>
              <p:nvPr/>
            </p:nvCxnSpPr>
            <p:spPr>
              <a:xfrm flipV="1">
                <a:off x="5708150" y="3028806"/>
                <a:ext cx="593718" cy="58315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[R] 59"/>
              <p:cNvCxnSpPr/>
              <p:nvPr/>
            </p:nvCxnSpPr>
            <p:spPr>
              <a:xfrm>
                <a:off x="5708150" y="361195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[R] 60"/>
              <p:cNvCxnSpPr/>
              <p:nvPr/>
            </p:nvCxnSpPr>
            <p:spPr>
              <a:xfrm>
                <a:off x="5708150" y="3611956"/>
                <a:ext cx="600412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[R] 61"/>
              <p:cNvCxnSpPr/>
              <p:nvPr/>
            </p:nvCxnSpPr>
            <p:spPr>
              <a:xfrm>
                <a:off x="5701923" y="4195106"/>
                <a:ext cx="599944" cy="0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[R] 62"/>
              <p:cNvCxnSpPr/>
              <p:nvPr/>
            </p:nvCxnSpPr>
            <p:spPr>
              <a:xfrm flipV="1">
                <a:off x="5695228" y="3611956"/>
                <a:ext cx="612866" cy="56698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[R] 63"/>
              <p:cNvCxnSpPr/>
              <p:nvPr/>
            </p:nvCxnSpPr>
            <p:spPr>
              <a:xfrm flipV="1">
                <a:off x="5695228" y="3028806"/>
                <a:ext cx="606640" cy="1150135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[R] 64"/>
              <p:cNvCxnSpPr/>
              <p:nvPr/>
            </p:nvCxnSpPr>
            <p:spPr>
              <a:xfrm flipV="1">
                <a:off x="5695228" y="2461820"/>
                <a:ext cx="613336" cy="1717121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/>
            <p:cNvGrpSpPr/>
            <p:nvPr/>
          </p:nvGrpSpPr>
          <p:grpSpPr>
            <a:xfrm>
              <a:off x="6340891" y="2461820"/>
              <a:ext cx="610203" cy="1717121"/>
              <a:chOff x="6340891" y="2461820"/>
              <a:chExt cx="610203" cy="1717121"/>
            </a:xfrm>
          </p:grpSpPr>
          <p:cxnSp>
            <p:nvCxnSpPr>
              <p:cNvPr id="124" name="직선 연결선[R] 37"/>
              <p:cNvCxnSpPr/>
              <p:nvPr/>
            </p:nvCxnSpPr>
            <p:spPr>
              <a:xfrm>
                <a:off x="6340893" y="2461820"/>
                <a:ext cx="603976" cy="2802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[R] 38"/>
              <p:cNvCxnSpPr/>
              <p:nvPr/>
            </p:nvCxnSpPr>
            <p:spPr>
              <a:xfrm flipV="1">
                <a:off x="6347587" y="2742113"/>
                <a:ext cx="597282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[R] 39"/>
              <p:cNvCxnSpPr/>
              <p:nvPr/>
            </p:nvCxnSpPr>
            <p:spPr>
              <a:xfrm flipV="1">
                <a:off x="6353813" y="2742113"/>
                <a:ext cx="591056" cy="8698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[R] 40"/>
              <p:cNvCxnSpPr/>
              <p:nvPr/>
            </p:nvCxnSpPr>
            <p:spPr>
              <a:xfrm flipV="1">
                <a:off x="6340891" y="2742113"/>
                <a:ext cx="603977" cy="14368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[R] 41"/>
              <p:cNvCxnSpPr/>
              <p:nvPr/>
            </p:nvCxnSpPr>
            <p:spPr>
              <a:xfrm flipV="1">
                <a:off x="6340891" y="3325263"/>
                <a:ext cx="603977" cy="85367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[R] 42"/>
              <p:cNvCxnSpPr/>
              <p:nvPr/>
            </p:nvCxnSpPr>
            <p:spPr>
              <a:xfrm flipV="1">
                <a:off x="6340891" y="3908413"/>
                <a:ext cx="610203" cy="270528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[R] 43"/>
              <p:cNvCxnSpPr/>
              <p:nvPr/>
            </p:nvCxnSpPr>
            <p:spPr>
              <a:xfrm>
                <a:off x="6353813" y="361195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[R] 44"/>
              <p:cNvCxnSpPr/>
              <p:nvPr/>
            </p:nvCxnSpPr>
            <p:spPr>
              <a:xfrm flipV="1">
                <a:off x="6353813" y="3325263"/>
                <a:ext cx="591055" cy="2866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[R] 45"/>
              <p:cNvCxnSpPr/>
              <p:nvPr/>
            </p:nvCxnSpPr>
            <p:spPr>
              <a:xfrm flipH="1" flipV="1">
                <a:off x="6347587" y="3028806"/>
                <a:ext cx="597281" cy="29645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[R] 46"/>
              <p:cNvCxnSpPr/>
              <p:nvPr/>
            </p:nvCxnSpPr>
            <p:spPr>
              <a:xfrm flipH="1" flipV="1">
                <a:off x="6340893" y="2461820"/>
                <a:ext cx="603975" cy="86344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[R] 47"/>
              <p:cNvCxnSpPr/>
              <p:nvPr/>
            </p:nvCxnSpPr>
            <p:spPr>
              <a:xfrm flipH="1" flipV="1">
                <a:off x="6340893" y="2461820"/>
                <a:ext cx="610201" cy="1446593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[R] 48"/>
              <p:cNvCxnSpPr/>
              <p:nvPr/>
            </p:nvCxnSpPr>
            <p:spPr>
              <a:xfrm flipH="1" flipV="1">
                <a:off x="6347587" y="3028806"/>
                <a:ext cx="603507" cy="879607"/>
              </a:xfrm>
              <a:prstGeom prst="line">
                <a:avLst/>
              </a:prstGeom>
              <a:ln w="12700">
                <a:solidFill>
                  <a:srgbClr val="5961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타원 109"/>
            <p:cNvSpPr/>
            <p:nvPr/>
          </p:nvSpPr>
          <p:spPr>
            <a:xfrm>
              <a:off x="4864609" y="25610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11" name="타원 110"/>
            <p:cNvSpPr/>
            <p:nvPr/>
          </p:nvSpPr>
          <p:spPr>
            <a:xfrm>
              <a:off x="4864608" y="314419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12" name="타원 111"/>
            <p:cNvSpPr/>
            <p:nvPr/>
          </p:nvSpPr>
          <p:spPr>
            <a:xfrm>
              <a:off x="4870834" y="3727346"/>
              <a:ext cx="355965" cy="3559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5504044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5504046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504045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16" name="타원 115"/>
            <p:cNvSpPr/>
            <p:nvPr/>
          </p:nvSpPr>
          <p:spPr>
            <a:xfrm>
              <a:off x="5510271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6149707" y="40077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18" name="타원 117"/>
            <p:cNvSpPr/>
            <p:nvPr/>
          </p:nvSpPr>
          <p:spPr>
            <a:xfrm>
              <a:off x="6149709" y="22582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19" name="타원 118"/>
            <p:cNvSpPr/>
            <p:nvPr/>
          </p:nvSpPr>
          <p:spPr>
            <a:xfrm>
              <a:off x="6149708" y="284144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6155934" y="3424591"/>
              <a:ext cx="355965" cy="35596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6792709" y="25547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6792708" y="313789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6798934" y="3721048"/>
              <a:ext cx="355965" cy="35596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직사각형 163"/>
              <p:cNvSpPr/>
              <p:nvPr/>
            </p:nvSpPr>
            <p:spPr>
              <a:xfrm>
                <a:off x="1279885" y="2305098"/>
                <a:ext cx="1146468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9600">
                          <a:solidFill>
                            <a:srgbClr val="383D40"/>
                          </a:solidFill>
                          <a:latin typeface="Cambria Math" charset="0"/>
                          <a:ea typeface="SeoulNamsan M" charset="-127"/>
                        </a:rPr>
                        <m:t>s</m:t>
                      </m:r>
                    </m:oMath>
                  </m:oMathPara>
                </a14:m>
                <a:endParaRPr lang="ko-KR" altLang="en-US" sz="9600" dirty="0"/>
              </a:p>
            </p:txBody>
          </p:sp>
        </mc:Choice>
        <mc:Fallback xmlns="">
          <p:sp>
            <p:nvSpPr>
              <p:cNvPr id="164" name="직사각형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885" y="2305098"/>
                <a:ext cx="1146468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Right Arrow 17"/>
          <p:cNvSpPr/>
          <p:nvPr/>
        </p:nvSpPr>
        <p:spPr>
          <a:xfrm>
            <a:off x="2477944" y="3126856"/>
            <a:ext cx="509180" cy="322730"/>
          </a:xfrm>
          <a:prstGeom prst="rightArrow">
            <a:avLst>
              <a:gd name="adj1" fmla="val 41666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5459"/>
              </a:solidFill>
              <a:latin typeface="SeoulNamsan M" charset="-127"/>
            </a:endParaRPr>
          </a:p>
        </p:txBody>
      </p:sp>
      <p:sp>
        <p:nvSpPr>
          <p:cNvPr id="166" name="Right Arrow 17"/>
          <p:cNvSpPr/>
          <p:nvPr/>
        </p:nvSpPr>
        <p:spPr>
          <a:xfrm>
            <a:off x="6519689" y="3117412"/>
            <a:ext cx="509180" cy="322730"/>
          </a:xfrm>
          <a:prstGeom prst="rightArrow">
            <a:avLst>
              <a:gd name="adj1" fmla="val 41666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5459"/>
              </a:solidFill>
              <a:latin typeface="SeoulNamsan M" charset="-127"/>
            </a:endParaRPr>
          </a:p>
        </p:txBody>
      </p:sp>
      <p:sp>
        <p:nvSpPr>
          <p:cNvPr id="167" name="Right Arrow 17"/>
          <p:cNvSpPr/>
          <p:nvPr/>
        </p:nvSpPr>
        <p:spPr>
          <a:xfrm>
            <a:off x="6519689" y="3888643"/>
            <a:ext cx="509180" cy="322730"/>
          </a:xfrm>
          <a:prstGeom prst="rightArrow">
            <a:avLst>
              <a:gd name="adj1" fmla="val 41666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5459"/>
              </a:solidFill>
              <a:latin typeface="SeoulNamsan M" charset="-127"/>
            </a:endParaRPr>
          </a:p>
        </p:txBody>
      </p:sp>
      <p:sp>
        <p:nvSpPr>
          <p:cNvPr id="168" name="Right Arrow 17"/>
          <p:cNvSpPr/>
          <p:nvPr/>
        </p:nvSpPr>
        <p:spPr>
          <a:xfrm>
            <a:off x="6519689" y="2363682"/>
            <a:ext cx="509180" cy="322730"/>
          </a:xfrm>
          <a:prstGeom prst="rightArrow">
            <a:avLst>
              <a:gd name="adj1" fmla="val 41666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5459"/>
              </a:solidFill>
              <a:latin typeface="SeoulNamsan M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직사각형 168"/>
              <p:cNvSpPr/>
              <p:nvPr/>
            </p:nvSpPr>
            <p:spPr>
              <a:xfrm>
                <a:off x="7095365" y="2819611"/>
                <a:ext cx="3374385" cy="753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4400" b="0" i="0" smtClean="0">
                          <a:solidFill>
                            <a:srgbClr val="383D40"/>
                          </a:solidFill>
                          <a:latin typeface="Cambria Math" charset="0"/>
                          <a:ea typeface="SeoulNamsan M" charset="-127"/>
                        </a:rPr>
                        <m:t>Q</m:t>
                      </m:r>
                      <m:d>
                        <m:dPr>
                          <m:ctrlPr>
                            <a:rPr kumimoji="1" lang="en-US" altLang="ko-KR" sz="4400" b="0" i="1" smtClean="0">
                              <a:solidFill>
                                <a:srgbClr val="383D40"/>
                              </a:solidFill>
                              <a:latin typeface="Cambria Math" panose="02040503050406030204" pitchFamily="18" charset="0"/>
                              <a:ea typeface="SeoulNamsan M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sz="4400">
                              <a:solidFill>
                                <a:srgbClr val="383D40"/>
                              </a:solidFill>
                              <a:latin typeface="Cambria Math" charset="0"/>
                              <a:ea typeface="SeoulNamsan M" charset="-127"/>
                            </a:rPr>
                            <m:t>s</m:t>
                          </m:r>
                          <m:r>
                            <a:rPr kumimoji="1" lang="en-US" altLang="ko-KR" sz="4400" b="0" i="0" smtClean="0">
                              <a:solidFill>
                                <a:srgbClr val="383D40"/>
                              </a:solidFill>
                              <a:latin typeface="Cambria Math" charset="0"/>
                              <a:ea typeface="SeoulNamsan M" charset="-127"/>
                            </a:rPr>
                            <m:t>,</m:t>
                          </m:r>
                          <m:r>
                            <a:rPr kumimoji="1" lang="ko-KR" altLang="en-US" sz="36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SeoulNamsan M" charset="-127"/>
                            </a:rPr>
                            <m:t>슬라이드</m:t>
                          </m:r>
                        </m:e>
                      </m:d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169" name="직사각형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65" y="2819611"/>
                <a:ext cx="3374385" cy="753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직사각형 169"/>
              <p:cNvSpPr/>
              <p:nvPr/>
            </p:nvSpPr>
            <p:spPr>
              <a:xfrm>
                <a:off x="7104512" y="3639968"/>
                <a:ext cx="2858218" cy="753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4400" b="0" i="0" smtClean="0">
                          <a:solidFill>
                            <a:srgbClr val="383D40"/>
                          </a:solidFill>
                          <a:latin typeface="Cambria Math" charset="0"/>
                          <a:ea typeface="SeoulNamsan M" charset="-127"/>
                        </a:rPr>
                        <m:t>Q</m:t>
                      </m:r>
                      <m:d>
                        <m:dPr>
                          <m:ctrlPr>
                            <a:rPr kumimoji="1" lang="en-US" altLang="ko-KR" sz="4400" b="0" i="1" smtClean="0">
                              <a:solidFill>
                                <a:srgbClr val="383D40"/>
                              </a:solidFill>
                              <a:latin typeface="Cambria Math" panose="02040503050406030204" pitchFamily="18" charset="0"/>
                              <a:ea typeface="SeoulNamsan M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sz="4400">
                              <a:solidFill>
                                <a:srgbClr val="383D40"/>
                              </a:solidFill>
                              <a:latin typeface="Cambria Math" charset="0"/>
                              <a:ea typeface="SeoulNamsan M" charset="-127"/>
                            </a:rPr>
                            <m:t>s</m:t>
                          </m:r>
                          <m:r>
                            <a:rPr kumimoji="1" lang="en-US" altLang="ko-KR" sz="4400" b="0" i="0" smtClean="0">
                              <a:solidFill>
                                <a:srgbClr val="383D40"/>
                              </a:solidFill>
                              <a:latin typeface="Cambria Math" charset="0"/>
                              <a:ea typeface="SeoulNamsan M" charset="-127"/>
                            </a:rPr>
                            <m:t>,</m:t>
                          </m:r>
                          <m:r>
                            <a:rPr kumimoji="1" lang="ko-KR" altLang="en-US" sz="3600" b="0" i="1" smtClean="0">
                              <a:solidFill>
                                <a:srgbClr val="838F96"/>
                              </a:solidFill>
                              <a:latin typeface="Cambria Math" charset="0"/>
                              <a:ea typeface="SeoulNamsan M" charset="-127"/>
                            </a:rPr>
                            <m:t>가만히</m:t>
                          </m:r>
                        </m:e>
                      </m:d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170" name="직사각형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512" y="3639968"/>
                <a:ext cx="2858218" cy="753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직사각형 170"/>
              <p:cNvSpPr/>
              <p:nvPr/>
            </p:nvSpPr>
            <p:spPr>
              <a:xfrm>
                <a:off x="7104074" y="1999255"/>
                <a:ext cx="2544030" cy="753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4400" b="0" i="0" smtClean="0">
                          <a:solidFill>
                            <a:srgbClr val="383D40"/>
                          </a:solidFill>
                          <a:latin typeface="Cambria Math" charset="0"/>
                          <a:ea typeface="SeoulNamsan M" charset="-127"/>
                        </a:rPr>
                        <m:t>Q</m:t>
                      </m:r>
                      <m:d>
                        <m:dPr>
                          <m:ctrlPr>
                            <a:rPr kumimoji="1" lang="en-US" altLang="ko-KR" sz="4400" b="0" i="1" smtClean="0">
                              <a:solidFill>
                                <a:srgbClr val="383D40"/>
                              </a:solidFill>
                              <a:latin typeface="Cambria Math" panose="02040503050406030204" pitchFamily="18" charset="0"/>
                              <a:ea typeface="SeoulNamsan M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R" sz="4400">
                              <a:solidFill>
                                <a:srgbClr val="383D40"/>
                              </a:solidFill>
                              <a:latin typeface="Cambria Math" charset="0"/>
                              <a:ea typeface="SeoulNamsan M" charset="-127"/>
                            </a:rPr>
                            <m:t>s</m:t>
                          </m:r>
                          <m:r>
                            <a:rPr kumimoji="1" lang="en-US" altLang="ko-KR" sz="4400" b="0" i="0" smtClean="0">
                              <a:solidFill>
                                <a:srgbClr val="383D40"/>
                              </a:solidFill>
                              <a:latin typeface="Cambria Math" charset="0"/>
                              <a:ea typeface="SeoulNamsan M" charset="-127"/>
                            </a:rPr>
                            <m:t>,</m:t>
                          </m:r>
                          <m:r>
                            <a:rPr kumimoji="1" lang="ko-KR" altLang="en-US" sz="360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SeoulNamsan M" charset="-127"/>
                            </a:rPr>
                            <m:t>점</m:t>
                          </m:r>
                          <m:r>
                            <a:rPr kumimoji="1" lang="ko-KR" altLang="en-US" sz="36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SeoulNamsan M" charset="-127"/>
                            </a:rPr>
                            <m:t>프</m:t>
                          </m:r>
                        </m:e>
                      </m:d>
                      <m:r>
                        <a:rPr kumimoji="1" lang="en-US" altLang="ko-KR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SeoulNamsan M" charset="-127"/>
                        </a:rPr>
                        <m:t> </m:t>
                      </m:r>
                    </m:oMath>
                  </m:oMathPara>
                </a14:m>
                <a:endParaRPr lang="ko-KR" altLang="en-US" sz="4400" dirty="0"/>
              </a:p>
            </p:txBody>
          </p:sp>
        </mc:Choice>
        <mc:Fallback xmlns="">
          <p:sp>
            <p:nvSpPr>
              <p:cNvPr id="171" name="직사각형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074" y="1999255"/>
                <a:ext cx="2544030" cy="753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7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  <p:bldP spid="170" grpId="0"/>
      <p:bldP spid="1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19" y="1508080"/>
            <a:ext cx="6143405" cy="384184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287174" y="2695376"/>
            <a:ext cx="917932" cy="13960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SeoulNamsan M" charset="-127"/>
              <a:ea typeface="SeoulNamsan M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651774" y="3250979"/>
            <a:ext cx="917932" cy="8311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SeoulNamsan M" charset="-127"/>
              <a:ea typeface="SeoulNamsan M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1831" y="4187102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점프</a:t>
            </a:r>
            <a:endParaRPr lang="ko-KR" altLang="en-US" dirty="0">
              <a:latin typeface="SeoulNamsan M" charset="-127"/>
              <a:ea typeface="SeoulNamsan M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431168" y="418008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슬라이드</a:t>
            </a:r>
            <a:endParaRPr lang="ko-KR" altLang="en-US" dirty="0">
              <a:latin typeface="SeoulNamsan M" charset="-127"/>
              <a:ea typeface="SeoulNamsan M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714080" y="4180084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dirty="0">
                <a:solidFill>
                  <a:srgbClr val="4D5459"/>
                </a:solidFill>
                <a:latin typeface="SeoulNamsan B" charset="-127"/>
                <a:ea typeface="SeoulNamsan B" charset="-127"/>
                <a:cs typeface="SeoulNamsan B" charset="-127"/>
              </a:rPr>
              <a:t>가만히</a:t>
            </a:r>
            <a:endParaRPr lang="ko-KR" altLang="en-US" dirty="0">
              <a:latin typeface="SeoulNamsan M" charset="-127"/>
              <a:ea typeface="SeoulNamsan M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8135" y="2301566"/>
            <a:ext cx="11160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+1+1+5+</a:t>
            </a:r>
            <a:r>
              <a:rPr lang="mr-IN" altLang="ko-KR" sz="1400" dirty="0"/>
              <a:t>…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0664510" y="2857169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+1+1+</a:t>
            </a:r>
            <a:r>
              <a:rPr lang="mr-IN" altLang="ko-KR" sz="1400" dirty="0"/>
              <a:t>…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9482646" y="339341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+0+1+</a:t>
            </a:r>
            <a:r>
              <a:rPr lang="mr-IN" altLang="ko-KR" sz="1400" dirty="0"/>
              <a:t>…</a:t>
            </a:r>
            <a:endParaRPr lang="en-US" sz="1400" dirty="0"/>
          </a:p>
        </p:txBody>
      </p:sp>
      <p:sp>
        <p:nvSpPr>
          <p:cNvPr id="25" name="직사각형 13"/>
          <p:cNvSpPr/>
          <p:nvPr/>
        </p:nvSpPr>
        <p:spPr>
          <a:xfrm>
            <a:off x="9469474" y="3698585"/>
            <a:ext cx="917932" cy="3835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 dirty="0">
              <a:latin typeface="SeoulNamsan M" charset="-127"/>
              <a:ea typeface="SeoulNamsan M" charset="-127"/>
            </a:endParaRPr>
          </a:p>
        </p:txBody>
      </p:sp>
      <p:cxnSp>
        <p:nvCxnSpPr>
          <p:cNvPr id="26" name="직선 연결선[R] 89"/>
          <p:cNvCxnSpPr/>
          <p:nvPr/>
        </p:nvCxnSpPr>
        <p:spPr>
          <a:xfrm>
            <a:off x="8053026" y="4091446"/>
            <a:ext cx="3735700" cy="0"/>
          </a:xfrm>
          <a:prstGeom prst="line">
            <a:avLst/>
          </a:prstGeom>
          <a:ln w="28575">
            <a:solidFill>
              <a:srgbClr val="4D54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6800940" y="3068033"/>
            <a:ext cx="1115133" cy="721934"/>
          </a:xfrm>
          <a:prstGeom prst="rightArrow">
            <a:avLst>
              <a:gd name="adj1" fmla="val 41666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5459"/>
              </a:solidFill>
              <a:latin typeface="SeoulNamsan M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텍스트 상자 2"/>
              <p:cNvSpPr txBox="1"/>
              <p:nvPr/>
            </p:nvSpPr>
            <p:spPr>
              <a:xfrm>
                <a:off x="6840506" y="1809123"/>
                <a:ext cx="941283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6000">
                          <a:solidFill>
                            <a:srgbClr val="383D40"/>
                          </a:solidFill>
                          <a:latin typeface="Cambria Math" charset="0"/>
                          <a:ea typeface="SeoulNamsan M" charset="-127"/>
                        </a:rPr>
                        <m:t>Q</m:t>
                      </m:r>
                    </m:oMath>
                  </m:oMathPara>
                </a14:m>
                <a:endParaRPr kumimoji="1" lang="en-US" altLang="ko-KR" sz="6000" dirty="0">
                  <a:solidFill>
                    <a:srgbClr val="838F96"/>
                  </a:solidFill>
                  <a:latin typeface="SeoulNamsan M" charset="-127"/>
                  <a:ea typeface="SeoulNamsan M" charset="-127"/>
                  <a:cs typeface="SeoulNamsan M" charset="-127"/>
                </a:endParaRPr>
              </a:p>
            </p:txBody>
          </p:sp>
        </mc:Choice>
        <mc:Fallback xmlns="">
          <p:sp>
            <p:nvSpPr>
              <p:cNvPr id="19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506" y="1809123"/>
                <a:ext cx="941283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06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7" grpId="0"/>
      <p:bldP spid="5" grpId="0"/>
      <p:bldP spid="23" grpId="0"/>
      <p:bldP spid="24" grpId="0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18" y="1607705"/>
            <a:ext cx="6129715" cy="372814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427505" y="2435071"/>
            <a:ext cx="896520" cy="52013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10590078" y="2957393"/>
            <a:ext cx="896520" cy="5179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34585" y="4369044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점프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386217" y="4362286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슬라이드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641635" y="4362286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가만히</a:t>
            </a:r>
          </a:p>
        </p:txBody>
      </p:sp>
      <p:sp>
        <p:nvSpPr>
          <p:cNvPr id="19" name="직사각형 13"/>
          <p:cNvSpPr/>
          <p:nvPr/>
        </p:nvSpPr>
        <p:spPr>
          <a:xfrm flipV="1">
            <a:off x="8280636" y="2957392"/>
            <a:ext cx="896520" cy="8688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38032" y="3950708"/>
            <a:ext cx="118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-1-1-1+</a:t>
            </a:r>
            <a:r>
              <a:rPr lang="mr-IN" altLang="ko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…</a:t>
            </a:r>
            <a:endParaRPr lang="en-US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369056" y="211962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+1+1+</a:t>
            </a:r>
            <a:r>
              <a:rPr lang="mr-IN" altLang="ko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…</a:t>
            </a:r>
            <a:endParaRPr lang="en-US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24025" y="3533653"/>
            <a:ext cx="124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-1+1-1+</a:t>
            </a:r>
            <a:r>
              <a:rPr lang="mr-IN" altLang="ko-KR" dirty="0">
                <a:latin typeface="SeoulNamsan M" panose="02020603020101020101" pitchFamily="18" charset="-127"/>
                <a:ea typeface="SeoulNamsan M" panose="02020603020101020101" pitchFamily="18" charset="-127"/>
              </a:rPr>
              <a:t>…</a:t>
            </a:r>
            <a:endParaRPr lang="en-US" dirty="0">
              <a:latin typeface="SeoulNamsan M" panose="02020603020101020101" pitchFamily="18" charset="-127"/>
              <a:ea typeface="SeoulNamsan M" panose="02020603020101020101" pitchFamily="18" charset="-127"/>
            </a:endParaRPr>
          </a:p>
        </p:txBody>
      </p:sp>
      <p:cxnSp>
        <p:nvCxnSpPr>
          <p:cNvPr id="20" name="직선 연결선[R] 89"/>
          <p:cNvCxnSpPr/>
          <p:nvPr/>
        </p:nvCxnSpPr>
        <p:spPr>
          <a:xfrm>
            <a:off x="8051946" y="2955203"/>
            <a:ext cx="3648560" cy="0"/>
          </a:xfrm>
          <a:prstGeom prst="line">
            <a:avLst/>
          </a:prstGeom>
          <a:ln w="28575">
            <a:solidFill>
              <a:srgbClr val="4D54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Arrow 17"/>
          <p:cNvSpPr/>
          <p:nvPr/>
        </p:nvSpPr>
        <p:spPr>
          <a:xfrm>
            <a:off x="6800940" y="3068033"/>
            <a:ext cx="1115133" cy="721934"/>
          </a:xfrm>
          <a:prstGeom prst="rightArrow">
            <a:avLst>
              <a:gd name="adj1" fmla="val 41666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5459"/>
              </a:solidFill>
              <a:latin typeface="SeoulNamsan M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텍스트 상자 2"/>
              <p:cNvSpPr txBox="1"/>
              <p:nvPr/>
            </p:nvSpPr>
            <p:spPr>
              <a:xfrm>
                <a:off x="6840506" y="1809123"/>
                <a:ext cx="941283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6000">
                          <a:solidFill>
                            <a:srgbClr val="383D40"/>
                          </a:solidFill>
                          <a:latin typeface="Cambria Math" charset="0"/>
                          <a:ea typeface="SeoulNamsan M" charset="-127"/>
                        </a:rPr>
                        <m:t>Q</m:t>
                      </m:r>
                    </m:oMath>
                  </m:oMathPara>
                </a14:m>
                <a:endParaRPr kumimoji="1" lang="en-US" altLang="ko-KR" sz="6000" dirty="0">
                  <a:solidFill>
                    <a:srgbClr val="838F96"/>
                  </a:solidFill>
                  <a:latin typeface="SeoulNamsan M" charset="-127"/>
                  <a:ea typeface="SeoulNamsan M" charset="-127"/>
                  <a:cs typeface="SeoulNamsan M" charset="-127"/>
                </a:endParaRPr>
              </a:p>
            </p:txBody>
          </p:sp>
        </mc:Choice>
        <mc:Fallback xmlns="">
          <p:sp>
            <p:nvSpPr>
              <p:cNvPr id="26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506" y="1809123"/>
                <a:ext cx="941283" cy="12926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95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7" grpId="0"/>
      <p:bldP spid="19" grpId="0" animBg="1"/>
      <p:bldP spid="23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쿠키런 </a:t>
            </a:r>
            <a:r>
              <a:rPr lang="en-US" altLang="ko-KR" dirty="0"/>
              <a:t>AI</a:t>
            </a:r>
            <a:r>
              <a:rPr lang="ko-KR" altLang="en-US" dirty="0"/>
              <a:t>를 지탱하는 </a:t>
            </a:r>
            <a:r>
              <a:rPr lang="en-US" altLang="ko-KR" dirty="0"/>
              <a:t>8</a:t>
            </a:r>
            <a:r>
              <a:rPr lang="ko-KR" altLang="en-US" dirty="0"/>
              <a:t>가지 기술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Deep Q-Network (</a:t>
            </a:r>
            <a:r>
              <a:rPr kumimoji="1" lang="en-US" altLang="ko-KR" dirty="0">
                <a:solidFill>
                  <a:srgbClr val="B4C4CE"/>
                </a:solidFill>
              </a:rPr>
              <a:t>2013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Double Q-Learning (</a:t>
            </a:r>
            <a:r>
              <a:rPr kumimoji="1" lang="en-US" altLang="ko-KR" dirty="0">
                <a:solidFill>
                  <a:srgbClr val="838F96"/>
                </a:solidFill>
              </a:rPr>
              <a:t>2015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Dueling Network (</a:t>
            </a:r>
            <a:r>
              <a:rPr kumimoji="1" lang="en-US" altLang="ko-KR" dirty="0">
                <a:solidFill>
                  <a:srgbClr val="838F96"/>
                </a:solidFill>
              </a:rPr>
              <a:t>2015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Prioritized Experience Replay (</a:t>
            </a:r>
            <a:r>
              <a:rPr kumimoji="1" lang="en-US" altLang="ko-KR" dirty="0">
                <a:solidFill>
                  <a:srgbClr val="838F96"/>
                </a:solidFill>
              </a:rPr>
              <a:t>2015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Model-free Episodic Control (</a:t>
            </a:r>
            <a:r>
              <a:rPr kumimoji="1" lang="en-US" altLang="ko-KR" dirty="0">
                <a:solidFill>
                  <a:srgbClr val="4D5459"/>
                </a:solidFill>
              </a:rPr>
              <a:t>2016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Asynchronous Advantageous Actor-Critic method (</a:t>
            </a:r>
            <a:r>
              <a:rPr kumimoji="1" lang="en-US" altLang="ko-KR" dirty="0">
                <a:solidFill>
                  <a:srgbClr val="4D5459"/>
                </a:solidFill>
              </a:rPr>
              <a:t>2016</a:t>
            </a:r>
            <a:r>
              <a:rPr kumimoji="1" lang="en-US" altLang="ko-KR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Human Checkpoint Replay (2016)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Gradient Descent with Restart (</a:t>
            </a:r>
            <a:r>
              <a:rPr kumimoji="1" lang="en-US" altLang="ko-KR" dirty="0">
                <a:solidFill>
                  <a:srgbClr val="4D5459"/>
                </a:solidFill>
              </a:rPr>
              <a:t>2016</a:t>
            </a:r>
            <a:r>
              <a:rPr kumimoji="1" lang="en-US" altLang="ko-KR" dirty="0"/>
              <a:t>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334797" y="1812616"/>
            <a:ext cx="2686797" cy="3188262"/>
            <a:chOff x="8334797" y="1723603"/>
            <a:chExt cx="2686797" cy="32772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688" y="3078900"/>
              <a:ext cx="2366906" cy="566680"/>
            </a:xfrm>
            <a:prstGeom prst="rect">
              <a:avLst/>
            </a:prstGeom>
          </p:spPr>
        </p:pic>
        <p:sp>
          <p:nvSpPr>
            <p:cNvPr id="7" name="오른쪽 중괄호[R] 6"/>
            <p:cNvSpPr/>
            <p:nvPr/>
          </p:nvSpPr>
          <p:spPr>
            <a:xfrm>
              <a:off x="8334797" y="1723603"/>
              <a:ext cx="137564" cy="3277275"/>
            </a:xfrm>
            <a:prstGeom prst="rightBrace">
              <a:avLst/>
            </a:prstGeom>
            <a:ln w="12700">
              <a:solidFill>
                <a:srgbClr val="4D54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eoulNamsan M" charset="-127"/>
                <a:ea typeface="SeoulNamsan M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20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15938" y="132736"/>
            <a:ext cx="10995481" cy="12200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>
                <a:solidFill>
                  <a:srgbClr val="383D40"/>
                </a:solidFill>
              </a:rPr>
              <a:t>엔지니어링</a:t>
            </a:r>
            <a:endParaRPr kumimoji="1" lang="ko-KR" altLang="en-US" sz="4000" strike="sngStrike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sz="3100" dirty="0"/>
              <a:t>Hyperparameter</a:t>
            </a:r>
            <a:r>
              <a:rPr kumimoji="1" lang="ko-KR" altLang="en-US" sz="3100" dirty="0"/>
              <a:t> </a:t>
            </a:r>
            <a:r>
              <a:rPr kumimoji="1" lang="en-US" altLang="ko-KR" sz="3100" dirty="0"/>
              <a:t>tuning</a:t>
            </a:r>
            <a:endParaRPr kumimoji="1" lang="is-IS" altLang="ko-KR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Debugging</a:t>
            </a:r>
            <a:endParaRPr kumimoji="1" lang="en-US" altLang="ko-KR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Pretrained model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dirty="0"/>
              <a:t>Ensemble method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307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CEB54-3842-4BD5-B9AB-7DEDE49D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2E687-6233-44CE-8191-983C2AE4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https://www.youtube.com/watch?v=exXD6wJLJ6s</a:t>
            </a:r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410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56"/>
          <p:cNvSpPr/>
          <p:nvPr/>
        </p:nvSpPr>
        <p:spPr>
          <a:xfrm>
            <a:off x="3083945" y="2098600"/>
            <a:ext cx="38298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dirty="0">
                <a:solidFill>
                  <a:srgbClr val="838F96"/>
                </a:solidFill>
                <a:latin typeface="SeoulNamsan B" charset="-127"/>
                <a:ea typeface="SeoulNamsan B" charset="-127"/>
                <a:cs typeface="SeoulNamsan B" charset="-127"/>
              </a:rPr>
              <a:t>평균 플레이 </a:t>
            </a:r>
            <a:r>
              <a:rPr lang="en-US" altLang="ko-KR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4</a:t>
            </a:r>
            <a:r>
              <a:rPr lang="ko-KR" altLang="en-US" sz="4400" dirty="0">
                <a:solidFill>
                  <a:srgbClr val="383D40"/>
                </a:solidFill>
                <a:latin typeface="SeoulNamsan B" charset="-127"/>
                <a:ea typeface="SeoulNamsan B" charset="-127"/>
                <a:cs typeface="SeoulNamsan B" charset="-127"/>
              </a:rPr>
              <a:t>초</a:t>
            </a:r>
          </a:p>
        </p:txBody>
      </p:sp>
      <p:pic>
        <p:nvPicPr>
          <p:cNvPr id="4" name="그림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95" y="2207276"/>
            <a:ext cx="552090" cy="552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613463" y="3513637"/>
                <a:ext cx="477085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400" dirty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rPr>
                  <a:t>1</a:t>
                </a:r>
                <a:r>
                  <a:rPr lang="ko-KR" altLang="en-US" sz="4400" dirty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rPr>
                  <a:t>대</a:t>
                </a:r>
                <a:r>
                  <a:rPr lang="en-US" altLang="ko-KR" sz="4400" dirty="0">
                    <a:solidFill>
                      <a:srgbClr val="383D40"/>
                    </a:solidFill>
                    <a:ea typeface="SeoulNamsan B" charset="-127"/>
                    <a:cs typeface="SeoulNamsan B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4400" i="1" dirty="0">
                        <a:solidFill>
                          <a:srgbClr val="383D40"/>
                        </a:solidFill>
                        <a:latin typeface="Cambria Math" charset="0"/>
                        <a:ea typeface="SeoulNamsan B" charset="-127"/>
                        <a:cs typeface="SeoulNamsan B" charset="-127"/>
                      </a:rPr>
                      <m:t>×</m:t>
                    </m:r>
                  </m:oMath>
                </a14:m>
                <a:r>
                  <a:rPr lang="ko-KR" altLang="en-US" sz="4400" dirty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rPr>
                  <a:t> </a:t>
                </a:r>
                <a:r>
                  <a:rPr lang="en-US" altLang="ko-KR" sz="4400" dirty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rPr>
                  <a:t>6</a:t>
                </a:r>
                <a:r>
                  <a:rPr lang="ko-KR" altLang="en-US" sz="4400" dirty="0">
                    <a:solidFill>
                      <a:srgbClr val="838F96"/>
                    </a:solidFill>
                    <a:latin typeface="SeoulNamsan B" charset="-127"/>
                    <a:ea typeface="SeoulNamsan B" charset="-127"/>
                    <a:cs typeface="SeoulNamsan B" charset="-127"/>
                  </a:rPr>
                  <a:t>개 프로세스</a:t>
                </a:r>
                <a:endParaRPr lang="en-US" sz="4400" dirty="0">
                  <a:solidFill>
                    <a:srgbClr val="838F96"/>
                  </a:solidFill>
                  <a:latin typeface="SeoulNamsan B" charset="-127"/>
                  <a:ea typeface="SeoulNamsan B" charset="-127"/>
                  <a:cs typeface="SeoulNamsan B" charset="-127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463" y="3513637"/>
                <a:ext cx="4770858" cy="769441"/>
              </a:xfrm>
              <a:prstGeom prst="rect">
                <a:avLst/>
              </a:prstGeom>
              <a:blipFill>
                <a:blip r:embed="rId4"/>
                <a:stretch>
                  <a:fillRect l="-5243" t="-15748" r="-4348" b="-36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00" y="3244612"/>
            <a:ext cx="2294280" cy="1307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62"/>
              <p:cNvSpPr/>
              <p:nvPr/>
            </p:nvSpPr>
            <p:spPr>
              <a:xfrm>
                <a:off x="8335407" y="2275130"/>
                <a:ext cx="306923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ko-KR" i="1" dirty="0" smtClean="0">
                              <a:solidFill>
                                <a:srgbClr val="383D40"/>
                              </a:solidFill>
                              <a:latin typeface="Cambria Math" panose="02040503050406030204" pitchFamily="18" charset="0"/>
                              <a:ea typeface="SeoulNamsan B" charset="-127"/>
                              <a:cs typeface="SeoulNamsan B" charset="-127"/>
                            </a:rPr>
                          </m:ctrlPr>
                        </m:fPr>
                        <m:num>
                          <m:r>
                            <a:rPr lang="en-US" altLang="ko-KR" i="1" dirty="0">
                              <a:solidFill>
                                <a:srgbClr val="383D40"/>
                              </a:solidFill>
                              <a:latin typeface="Cambria Math" charset="0"/>
                              <a:ea typeface="SeoulNamsan B" charset="-127"/>
                              <a:cs typeface="SeoulNamsan B" charset="-127"/>
                            </a:rPr>
                            <m:t>30×8×30</m:t>
                          </m:r>
                          <m:sSub>
                            <m:sSubPr>
                              <m:ctrlPr>
                                <a:rPr lang="en-US" altLang="ko-KR" i="1" dirty="0">
                                  <a:solidFill>
                                    <a:srgbClr val="383D40"/>
                                  </a:solidFill>
                                  <a:latin typeface="Cambria Math" panose="02040503050406030204" pitchFamily="18" charset="0"/>
                                  <a:ea typeface="SeoulNamsan B" charset="-127"/>
                                  <a:cs typeface="SeoulNamsan B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solidFill>
                                    <a:srgbClr val="383D40"/>
                                  </a:solidFill>
                                  <a:latin typeface="Cambria Math" charset="0"/>
                                  <a:ea typeface="SeoulNamsan B" charset="-127"/>
                                  <a:cs typeface="SeoulNamsan B" charset="-127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altLang="ko-KR" i="1" dirty="0">
                                  <a:solidFill>
                                    <a:srgbClr val="383D40"/>
                                  </a:solidFill>
                                  <a:latin typeface="Cambria Math" charset="0"/>
                                  <a:ea typeface="SeoulNamsan B" charset="-127"/>
                                  <a:cs typeface="SeoulNamsan B" charset="-127"/>
                                </a:rPr>
                                <m:t>9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dirty="0">
                                  <a:solidFill>
                                    <a:srgbClr val="383D40"/>
                                  </a:solidFill>
                                  <a:latin typeface="Cambria Math" panose="02040503050406030204" pitchFamily="18" charset="0"/>
                                  <a:ea typeface="SeoulNamsan B" charset="-127"/>
                                  <a:cs typeface="SeoulNamsan B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solidFill>
                                    <a:srgbClr val="383D40"/>
                                  </a:solidFill>
                                  <a:latin typeface="Cambria Math" charset="0"/>
                                  <a:ea typeface="SeoulNamsan B" charset="-127"/>
                                  <a:cs typeface="SeoulNamsan B" charset="-127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i="1" dirty="0">
                                  <a:solidFill>
                                    <a:srgbClr val="383D40"/>
                                  </a:solidFill>
                                  <a:latin typeface="Cambria Math" charset="0"/>
                                  <a:ea typeface="SeoulNamsan B" charset="-127"/>
                                  <a:cs typeface="SeoulNamsan B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1" dirty="0">
                              <a:solidFill>
                                <a:srgbClr val="383D40"/>
                              </a:solidFill>
                              <a:latin typeface="Cambria Math" charset="0"/>
                              <a:ea typeface="SeoulNamsan B" charset="-127"/>
                              <a:cs typeface="SeoulNamsan B" charset="-127"/>
                            </a:rPr>
                            <m:t>×7×</m:t>
                          </m:r>
                          <m:r>
                            <a:rPr lang="en-US" altLang="ko-KR" b="0" i="1" dirty="0" smtClean="0">
                              <a:solidFill>
                                <a:srgbClr val="383D40"/>
                              </a:solidFill>
                              <a:latin typeface="Cambria Math" charset="0"/>
                              <a:ea typeface="SeoulNamsan B" charset="-127"/>
                              <a:cs typeface="SeoulNamsan B" charset="-127"/>
                            </a:rPr>
                            <m:t>4</m:t>
                          </m:r>
                        </m:num>
                        <m:den>
                          <m:r>
                            <a:rPr lang="en-US" altLang="ko-KR" b="0" i="1" dirty="0" smtClean="0">
                              <a:solidFill>
                                <a:srgbClr val="383D40"/>
                              </a:solidFill>
                              <a:latin typeface="Cambria Math" charset="0"/>
                              <a:ea typeface="SeoulNamsan B" charset="-127"/>
                              <a:cs typeface="SeoulNamsan B" charset="-127"/>
                            </a:rPr>
                            <m:t>6</m:t>
                          </m:r>
                        </m:den>
                      </m:f>
                      <m:r>
                        <a:rPr lang="en-US" altLang="ko-KR" b="0" i="1" dirty="0" smtClean="0">
                          <a:solidFill>
                            <a:srgbClr val="383D40"/>
                          </a:solidFill>
                          <a:latin typeface="Cambria Math" charset="0"/>
                          <a:ea typeface="SeoulNamsan B" charset="-127"/>
                          <a:cs typeface="SeoulNamsan B" charset="-127"/>
                        </a:rPr>
                        <m:t>=</m:t>
                      </m:r>
                    </m:oMath>
                  </m:oMathPara>
                </a14:m>
                <a:endParaRPr lang="ko-KR" altLang="en-US" dirty="0">
                  <a:solidFill>
                    <a:srgbClr val="383D40"/>
                  </a:solidFill>
                  <a:latin typeface="SeoulNamsan B" charset="-127"/>
                  <a:ea typeface="SeoulNamsan B" charset="-127"/>
                  <a:cs typeface="SeoulNamsan B" charset="-127"/>
                </a:endParaRPr>
              </a:p>
            </p:txBody>
          </p:sp>
        </mc:Choice>
        <mc:Fallback xmlns="">
          <p:sp>
            <p:nvSpPr>
              <p:cNvPr id="12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407" y="2275130"/>
                <a:ext cx="3069238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65"/>
          <p:cNvSpPr/>
          <p:nvPr/>
        </p:nvSpPr>
        <p:spPr>
          <a:xfrm>
            <a:off x="8828715" y="2886066"/>
            <a:ext cx="20826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dirty="0">
                <a:solidFill>
                  <a:srgbClr val="C00000"/>
                </a:solidFill>
                <a:latin typeface="SeoulNamsan B" charset="-127"/>
                <a:ea typeface="SeoulNamsan B" charset="-127"/>
                <a:cs typeface="SeoulNamsan B" charset="-127"/>
              </a:rPr>
              <a:t>14</a:t>
            </a:r>
            <a:r>
              <a:rPr lang="ko-KR" altLang="en-US" sz="8000" dirty="0">
                <a:solidFill>
                  <a:srgbClr val="C00000"/>
                </a:solidFill>
                <a:latin typeface="SeoulNamsan B" charset="-127"/>
                <a:ea typeface="SeoulNamsan B" charset="-127"/>
                <a:cs typeface="SeoulNamsan B" charset="-127"/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07443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CEB54-3842-4BD5-B9AB-7DEDE49D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수제</a:t>
            </a:r>
            <a:r>
              <a:rPr lang="en-US" altLang="ko-KR"/>
              <a:t>(?)</a:t>
            </a:r>
            <a:r>
              <a:rPr lang="ko-KR" altLang="en-US"/>
              <a:t> 맥주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32E687-6233-44CE-8191-983C2AE4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/>
              <a:t>영국 </a:t>
            </a:r>
            <a:r>
              <a:rPr lang="en-US" altLang="ko-KR"/>
              <a:t>IntelligentX</a:t>
            </a:r>
          </a:p>
          <a:p>
            <a:r>
              <a:rPr lang="ko-KR" altLang="en-US"/>
              <a:t>수제 맥주 발효에 강화학습 적용</a:t>
            </a:r>
            <a:endParaRPr lang="en-US" altLang="ko-KR"/>
          </a:p>
          <a:p>
            <a:r>
              <a:rPr lang="ko-KR" altLang="en-US"/>
              <a:t>맥주 병마다 바코드 라벨 붙여 고객으로부터 피드백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6C25A6-BB72-4B51-BAB1-1AC1A6CB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968" y="3412230"/>
            <a:ext cx="4961415" cy="33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71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0544F-E449-4A12-BED2-BE6F5FC71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유전자 알고리즘 </a:t>
            </a:r>
            <a:r>
              <a:rPr lang="en-US" altLang="ko-KR"/>
              <a:t>vs. </a:t>
            </a:r>
            <a:r>
              <a:rPr lang="ko-KR" altLang="en-US"/>
              <a:t>강화학습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2E7C6-B3DF-4F6A-9BD4-FB2ED0C0C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구현이 상대적으로 간단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가치를 추정하는 과정이 없음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복잡한 정책을 근사</a:t>
            </a:r>
            <a:r>
              <a:rPr lang="en-US" altLang="ko-KR"/>
              <a:t>(approximation)</a:t>
            </a:r>
            <a:r>
              <a:rPr lang="ko-KR" altLang="en-US"/>
              <a:t>하는 방법이 없음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탐색 과정이 맹목적</a:t>
            </a:r>
          </a:p>
        </p:txBody>
      </p:sp>
    </p:spTree>
    <p:extLst>
      <p:ext uri="{BB962C8B-B14F-4D97-AF65-F5344CB8AC3E}">
        <p14:creationId xmlns:p14="http://schemas.microsoft.com/office/powerpoint/2010/main" val="170985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EAE49-02D7-4BDF-AC4A-CBDA7C62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A53B3-5786-475D-8E81-D4ADDA15A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https://www.youtube.com/watch?v=Yr_nRnqeDp0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64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D9C59-7B4B-4DE0-B2BC-4614159E8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딥러닝 </a:t>
            </a:r>
            <a:r>
              <a:rPr lang="en-US" altLang="ko-KR"/>
              <a:t>&amp;</a:t>
            </a:r>
            <a:r>
              <a:rPr lang="ko-KR" altLang="en-US"/>
              <a:t> 강화학습</a:t>
            </a:r>
            <a:br>
              <a:rPr lang="en-US" altLang="ko-KR"/>
            </a:br>
            <a:r>
              <a:rPr lang="ko-KR" altLang="en-US"/>
              <a:t>사례 연구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9D1E38-F2B8-4E61-83BA-DEA338972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1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CFE3B04-28E9-41E9-AEDF-B908665A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딥러닝 사례 연구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694C48-CA80-4917-893B-F4594F844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13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5E818-5D43-4DFF-AB65-078D7B96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물체 탐지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1B3A7B-5909-4F1B-9EC2-3454D2B73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YOLO</a:t>
            </a:r>
          </a:p>
          <a:p>
            <a:r>
              <a:rPr lang="ko-KR" altLang="en-US"/>
              <a:t>홈페이지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>
                <a:hlinkClick r:id="rId2"/>
              </a:rPr>
              <a:t>https://pjreddie.com/darknet/yolo/</a:t>
            </a:r>
            <a:endParaRPr lang="en-US" altLang="ko-KR"/>
          </a:p>
          <a:p>
            <a:r>
              <a:rPr lang="ko-KR" altLang="en-US"/>
              <a:t>예시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>
                <a:hlinkClick r:id="rId3"/>
              </a:rPr>
              <a:t>https://www.youtube.com/watch?v=VOC3huqHrss</a:t>
            </a:r>
            <a:endParaRPr lang="en-US" altLang="ko-KR"/>
          </a:p>
          <a:p>
            <a:endParaRPr lang="ko-KR" altLang="en-US"/>
          </a:p>
          <a:p>
            <a:endParaRPr lang="ko-KR" altLang="en-US"/>
          </a:p>
        </p:txBody>
      </p:sp>
      <p:pic>
        <p:nvPicPr>
          <p:cNvPr id="4" name="그림 3" descr="화면 캡처">
            <a:extLst>
              <a:ext uri="{FF2B5EF4-FFF2-40B4-BE49-F238E27FC236}">
                <a16:creationId xmlns:a16="http://schemas.microsoft.com/office/drawing/2014/main" id="{D0DE956A-8A30-4218-9366-D3400FDDE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70" y="3583283"/>
            <a:ext cx="6970771" cy="30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836F8-8DFE-416F-99E8-5FCB61E69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구글 리캡차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E64B49-1AEE-4E41-80C3-D851FAE44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7"/>
          <a:stretch/>
        </p:blipFill>
        <p:spPr>
          <a:xfrm>
            <a:off x="5915765" y="1690688"/>
            <a:ext cx="3312125" cy="4812700"/>
          </a:xfrm>
        </p:spPr>
      </p:pic>
      <p:pic>
        <p:nvPicPr>
          <p:cNvPr id="7" name="그림 6" descr="화면 캡처">
            <a:extLst>
              <a:ext uri="{FF2B5EF4-FFF2-40B4-BE49-F238E27FC236}">
                <a16:creationId xmlns:a16="http://schemas.microsoft.com/office/drawing/2014/main" id="{C98CA666-B3EA-48B6-B813-E8223AF8E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61" y="1690688"/>
            <a:ext cx="3191320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6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552</Words>
  <Application>Microsoft Office PowerPoint</Application>
  <PresentationFormat>와이드스크린</PresentationFormat>
  <Paragraphs>124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SeoulNamsan B</vt:lpstr>
      <vt:lpstr>SeoulNamsan M</vt:lpstr>
      <vt:lpstr>맑은 고딕</vt:lpstr>
      <vt:lpstr>Arial</vt:lpstr>
      <vt:lpstr>Cambria Math</vt:lpstr>
      <vt:lpstr>Mangal</vt:lpstr>
      <vt:lpstr>Wingdings</vt:lpstr>
      <vt:lpstr>Office 테마</vt:lpstr>
      <vt:lpstr>유전자 알고리즘</vt:lpstr>
      <vt:lpstr>유전자 알고리즘</vt:lpstr>
      <vt:lpstr>유전자 알고리즘의 절차</vt:lpstr>
      <vt:lpstr>유전자 알고리즘 vs. 강화학습</vt:lpstr>
      <vt:lpstr>예시</vt:lpstr>
      <vt:lpstr>딥러닝 &amp; 강화학습 사례 연구</vt:lpstr>
      <vt:lpstr>딥러닝 사례 연구</vt:lpstr>
      <vt:lpstr>물체 탐지</vt:lpstr>
      <vt:lpstr>구글 리캡차</vt:lpstr>
      <vt:lpstr>Sketch simplification</vt:lpstr>
      <vt:lpstr>Sketch simplification</vt:lpstr>
      <vt:lpstr>Sketch simplification</vt:lpstr>
      <vt:lpstr>결과</vt:lpstr>
      <vt:lpstr>기존 소프트웨어와 비교</vt:lpstr>
      <vt:lpstr>Colorization</vt:lpstr>
      <vt:lpstr>Colorization</vt:lpstr>
      <vt:lpstr>Colorization</vt:lpstr>
      <vt:lpstr>[SNS] Ditto Labs &amp; Netra</vt:lpstr>
      <vt:lpstr>[지리정보] 위성 사진 segmentation </vt:lpstr>
      <vt:lpstr>[지리정보] 멸종 위기종 탐지</vt:lpstr>
      <vt:lpstr>[게임] 맵 생성</vt:lpstr>
      <vt:lpstr>강화학습 사례 연구</vt:lpstr>
      <vt:lpstr>구글 데이터 센터</vt:lpstr>
      <vt:lpstr>구글 데이터 센터</vt:lpstr>
      <vt:lpstr>구글 데이터 센터</vt:lpstr>
      <vt:lpstr>구글 데이터 센터</vt:lpstr>
      <vt:lpstr>게임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쿠키런 AI를 지탱하는 8가지 기술</vt:lpstr>
      <vt:lpstr>엔지니어링</vt:lpstr>
      <vt:lpstr>동영상</vt:lpstr>
      <vt:lpstr>PowerPoint 프레젠테이션</vt:lpstr>
      <vt:lpstr>수제(?) 맥주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&amp; 강화학습 사례 연구</dc:title>
  <dc:creator>유재명</dc:creator>
  <cp:lastModifiedBy>유재명</cp:lastModifiedBy>
  <cp:revision>8</cp:revision>
  <dcterms:created xsi:type="dcterms:W3CDTF">2017-06-09T20:20:58Z</dcterms:created>
  <dcterms:modified xsi:type="dcterms:W3CDTF">2017-06-09T21:58:52Z</dcterms:modified>
</cp:coreProperties>
</file>